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Montserrat"/>
      <p:regular r:id="rId37"/>
      <p:bold r:id="rId38"/>
      <p:italic r:id="rId39"/>
      <p:boldItalic r:id="rId40"/>
    </p:embeddedFont>
    <p:embeddedFont>
      <p:font typeface="Lat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20" Type="http://schemas.openxmlformats.org/officeDocument/2006/relationships/slide" Target="slides/slide15.xml"/><Relationship Id="rId42" Type="http://schemas.openxmlformats.org/officeDocument/2006/relationships/font" Target="fonts/Lato-bold.fntdata"/><Relationship Id="rId41" Type="http://schemas.openxmlformats.org/officeDocument/2006/relationships/font" Target="fonts/Lato-regular.fntdata"/><Relationship Id="rId22" Type="http://schemas.openxmlformats.org/officeDocument/2006/relationships/slide" Target="slides/slide17.xml"/><Relationship Id="rId44" Type="http://schemas.openxmlformats.org/officeDocument/2006/relationships/font" Target="fonts/Lato-boldItalic.fntdata"/><Relationship Id="rId21" Type="http://schemas.openxmlformats.org/officeDocument/2006/relationships/slide" Target="slides/slide16.xml"/><Relationship Id="rId43" Type="http://schemas.openxmlformats.org/officeDocument/2006/relationships/font" Target="fonts/Lato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33fe1a82aa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33fe1a82aa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33fe1a82aa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33fe1a82aa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3fe1a82aa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33fe1a82aa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33fe1a82aa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33fe1a82aa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33fe1a82aa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33fe1a82aa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33fe1a82aa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33fe1a82aa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33fe1a82aa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33fe1a82aa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3fe1a82aa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33fe1a82aa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33fe1a82aa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33fe1a82aa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33fe1a82aa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33fe1a82aa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33fe1a82aa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33fe1a82aa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33fe1a82aa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33fe1a82aa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33fe1a82aa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33fe1a82aa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33fe1a82aa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33fe1a82aa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33fe1a82aa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33fe1a82aa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33fe1a82aa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33fe1a82aa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3fe1a82aa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33fe1a82aa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33fe1a82aa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33fe1a82aa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33fe1a82aa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33fe1a82aa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33fe1a82aa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33fe1a82aa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3fe1a82aa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3fe1a82aa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33fe1a82aa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33fe1a82aa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33fe1a82aa_0_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33fe1a82aa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33fe1a82aa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33fe1a82aa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33fe1a82aa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33fe1a82aa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33fe1a82aa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33fe1a82aa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3fe1a82aa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33fe1a82aa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3fe1a82aa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33fe1a82aa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33fe1a82aa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33fe1a82aa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3fe1a82aa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3fe1a82aa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DXC REAL-TIME PROJECTS</a:t>
            </a:r>
            <a:endParaRPr b="1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7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JYOTHI CHANDANA VOLETI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DXC262AB1218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186375" y="266750"/>
            <a:ext cx="7038900" cy="5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BLOB TRIGGER</a:t>
            </a:r>
            <a:endParaRPr b="1"/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297500" y="964025"/>
            <a:ext cx="7038900" cy="41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BLOB TRIGGER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t/>
            </a:r>
            <a:endParaRPr b="1"/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6250" y="1428750"/>
            <a:ext cx="6479025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AZURE SQL DATABASE</a:t>
            </a:r>
            <a:endParaRPr b="1" sz="3000"/>
          </a:p>
        </p:txBody>
      </p:sp>
      <p:sp>
        <p:nvSpPr>
          <p:cNvPr id="201" name="Google Shape;201;p23"/>
          <p:cNvSpPr txBox="1"/>
          <p:nvPr>
            <p:ph idx="1" type="body"/>
          </p:nvPr>
        </p:nvSpPr>
        <p:spPr>
          <a:xfrm>
            <a:off x="1297500" y="1079500"/>
            <a:ext cx="7038900" cy="3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Create SQL Server and SQL Database</a:t>
            </a:r>
            <a:endParaRPr sz="2400"/>
          </a:p>
        </p:txBody>
      </p:sp>
      <p:pic>
        <p:nvPicPr>
          <p:cNvPr id="202" name="Google Shape;20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5150" y="1714500"/>
            <a:ext cx="573405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Adding another pipeline to move data from staging to SQL Database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4"/>
          <p:cNvSpPr txBox="1"/>
          <p:nvPr>
            <p:ph idx="1" type="body"/>
          </p:nvPr>
        </p:nvSpPr>
        <p:spPr>
          <a:xfrm>
            <a:off x="1297500" y="1567550"/>
            <a:ext cx="7038900" cy="34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PIPELINE SUCCESSFUL</a:t>
            </a:r>
            <a:endParaRPr/>
          </a:p>
        </p:txBody>
      </p:sp>
      <p:pic>
        <p:nvPicPr>
          <p:cNvPr id="209" name="Google Shape;2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2875" y="2000250"/>
            <a:ext cx="666432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1297500" y="393750"/>
            <a:ext cx="7038900" cy="6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RESULT</a:t>
            </a:r>
            <a:endParaRPr b="1" sz="3000"/>
          </a:p>
        </p:txBody>
      </p:sp>
      <p:sp>
        <p:nvSpPr>
          <p:cNvPr id="215" name="Google Shape;215;p25"/>
          <p:cNvSpPr txBox="1"/>
          <p:nvPr>
            <p:ph idx="1" type="body"/>
          </p:nvPr>
        </p:nvSpPr>
        <p:spPr>
          <a:xfrm>
            <a:off x="1297500" y="1047750"/>
            <a:ext cx="7038900" cy="3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Navigate towards the SQL database in order to check the data.</a:t>
            </a:r>
            <a:endParaRPr sz="2400">
              <a:highlight>
                <a:schemeClr val="dk1"/>
              </a:highlight>
            </a:endParaRPr>
          </a:p>
        </p:txBody>
      </p:sp>
      <p:pic>
        <p:nvPicPr>
          <p:cNvPr id="216" name="Google Shape;21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8000" y="1968500"/>
            <a:ext cx="6397626" cy="271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CONCLUSION</a:t>
            </a:r>
            <a:endParaRPr b="1" sz="3000"/>
          </a:p>
        </p:txBody>
      </p:sp>
      <p:sp>
        <p:nvSpPr>
          <p:cNvPr id="222" name="Google Shape;222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Using Azure Data Factory, we were able to create a pipeline that will validate and copy the blob data into the SQL database in this project.</a:t>
            </a:r>
            <a:endParaRPr sz="240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Blob data has been validated and put in the SQL database.</a:t>
            </a:r>
            <a:endParaRPr sz="240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>
            <p:ph type="title"/>
          </p:nvPr>
        </p:nvSpPr>
        <p:spPr>
          <a:xfrm>
            <a:off x="1297500" y="393750"/>
            <a:ext cx="7038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000">
                <a:latin typeface="Lato"/>
                <a:ea typeface="Lato"/>
                <a:cs typeface="Lato"/>
                <a:sym typeface="Lato"/>
              </a:rPr>
              <a:t>PROJECT 2 : AP MORGAN DATA PLATFORM</a:t>
            </a:r>
            <a:endParaRPr b="1" sz="3000"/>
          </a:p>
        </p:txBody>
      </p:sp>
      <p:sp>
        <p:nvSpPr>
          <p:cNvPr id="228" name="Google Shape;228;p27"/>
          <p:cNvSpPr txBox="1"/>
          <p:nvPr>
            <p:ph idx="1" type="body"/>
          </p:nvPr>
        </p:nvSpPr>
        <p:spPr>
          <a:xfrm>
            <a:off x="1297500" y="1567650"/>
            <a:ext cx="7038900" cy="3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AIM :</a:t>
            </a:r>
            <a:r>
              <a:rPr lang="en" sz="2400"/>
              <a:t> </a:t>
            </a:r>
            <a:r>
              <a:rPr b="1" lang="en" sz="2400">
                <a:latin typeface="Times New Roman"/>
                <a:ea typeface="Times New Roman"/>
                <a:cs typeface="Times New Roman"/>
                <a:sym typeface="Times New Roman"/>
              </a:rPr>
              <a:t>Azure Databricks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Linked Service in Azure Data Factory.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400">
                <a:latin typeface="Times New Roman"/>
                <a:ea typeface="Times New Roman"/>
                <a:cs typeface="Times New Roman"/>
                <a:sym typeface="Times New Roman"/>
              </a:rPr>
              <a:t>PROJECT OUTLINE:</a:t>
            </a:r>
            <a:endParaRPr b="1"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27"/>
          <p:cNvPicPr preferRelativeResize="0"/>
          <p:nvPr/>
        </p:nvPicPr>
        <p:blipFill rotWithShape="1">
          <a:blip r:embed="rId3">
            <a:alphaModFix/>
          </a:blip>
          <a:srcRect b="0" l="0" r="0" t="55960"/>
          <a:stretch/>
        </p:blipFill>
        <p:spPr>
          <a:xfrm>
            <a:off x="1597025" y="3143250"/>
            <a:ext cx="5991224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OUR TASK</a:t>
            </a:r>
            <a:endParaRPr/>
          </a:p>
        </p:txBody>
      </p:sp>
      <p:sp>
        <p:nvSpPr>
          <p:cNvPr id="235" name="Google Shape;235;p28"/>
          <p:cNvSpPr txBox="1"/>
          <p:nvPr>
            <p:ph idx="1" type="body"/>
          </p:nvPr>
        </p:nvSpPr>
        <p:spPr>
          <a:xfrm>
            <a:off x="1297500" y="1567550"/>
            <a:ext cx="7038900" cy="31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Create data bricks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Creating the cluster in data bricks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Adding notebook in databricks and Implement BI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Creating data factory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Creating azure data bricks linked service in azure data factory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RESOURCES</a:t>
            </a:r>
            <a:endParaRPr b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To complete this project we need the resources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Azure Data Factory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Azure Data Bricks</a:t>
            </a:r>
            <a:endParaRPr sz="2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type="title"/>
          </p:nvPr>
        </p:nvSpPr>
        <p:spPr>
          <a:xfrm>
            <a:off x="1297500" y="393750"/>
            <a:ext cx="7038900" cy="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AZURE DATA BRICKS</a:t>
            </a:r>
            <a:endParaRPr b="1" sz="3000"/>
          </a:p>
        </p:txBody>
      </p:sp>
      <p:sp>
        <p:nvSpPr>
          <p:cNvPr id="247" name="Google Shape;247;p30"/>
          <p:cNvSpPr txBox="1"/>
          <p:nvPr>
            <p:ph idx="1" type="body"/>
          </p:nvPr>
        </p:nvSpPr>
        <p:spPr>
          <a:xfrm>
            <a:off x="1297500" y="1172675"/>
            <a:ext cx="7038900" cy="3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Azure DataBricks workspace.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975" y="1628775"/>
            <a:ext cx="5734050" cy="337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/>
          <p:nvPr>
            <p:ph type="title"/>
          </p:nvPr>
        </p:nvSpPr>
        <p:spPr>
          <a:xfrm>
            <a:off x="1297500" y="393750"/>
            <a:ext cx="70389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CREATING A CLUSTER IN THE DATABRICKS</a:t>
            </a:r>
            <a:endParaRPr b="1"/>
          </a:p>
        </p:txBody>
      </p:sp>
      <p:sp>
        <p:nvSpPr>
          <p:cNvPr id="254" name="Google Shape;254;p31"/>
          <p:cNvSpPr txBox="1"/>
          <p:nvPr>
            <p:ph idx="1" type="body"/>
          </p:nvPr>
        </p:nvSpPr>
        <p:spPr>
          <a:xfrm>
            <a:off x="1297500" y="1103000"/>
            <a:ext cx="7038900" cy="39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 CREATED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925" y="1555825"/>
            <a:ext cx="5734050" cy="321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CONTENTS</a:t>
            </a:r>
            <a:endParaRPr b="1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143000"/>
            <a:ext cx="7038900" cy="33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PROJECT 1</a:t>
            </a:r>
            <a:r>
              <a:rPr lang="en" sz="2400"/>
              <a:t> : CONNECTED VEHICLES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PROJECT 2 </a:t>
            </a:r>
            <a:r>
              <a:rPr lang="en" sz="2400"/>
              <a:t>: AP MORGAN DATA PLATFORM</a:t>
            </a:r>
            <a:endParaRPr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/>
          <p:nvPr>
            <p:ph type="title"/>
          </p:nvPr>
        </p:nvSpPr>
        <p:spPr>
          <a:xfrm>
            <a:off x="1297500" y="393750"/>
            <a:ext cx="70389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ADDING NOTEBOOK IN THE CLUSTER</a:t>
            </a:r>
            <a:endParaRPr b="1"/>
          </a:p>
        </p:txBody>
      </p:sp>
      <p:sp>
        <p:nvSpPr>
          <p:cNvPr id="261" name="Google Shape;261;p32"/>
          <p:cNvSpPr txBox="1"/>
          <p:nvPr>
            <p:ph idx="1" type="body"/>
          </p:nvPr>
        </p:nvSpPr>
        <p:spPr>
          <a:xfrm>
            <a:off x="1297500" y="1137850"/>
            <a:ext cx="7038900" cy="37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NOTEBOOK CREATED.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2725" y="1499250"/>
            <a:ext cx="5885099" cy="33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IMPLEMENT BUSINESS LOGIC IN THE NOTEBOOK</a:t>
            </a:r>
            <a:endParaRPr b="1"/>
          </a:p>
        </p:txBody>
      </p:sp>
      <p:sp>
        <p:nvSpPr>
          <p:cNvPr id="268" name="Google Shape;268;p33"/>
          <p:cNvSpPr txBox="1"/>
          <p:nvPr>
            <p:ph idx="1" type="body"/>
          </p:nvPr>
        </p:nvSpPr>
        <p:spPr>
          <a:xfrm>
            <a:off x="1297500" y="1307850"/>
            <a:ext cx="7038900" cy="36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BI IS IMPLEMENTED.</a:t>
            </a:r>
            <a:endParaRPr/>
          </a:p>
        </p:txBody>
      </p:sp>
      <p:pic>
        <p:nvPicPr>
          <p:cNvPr id="269" name="Google Shape;26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6275" y="1741600"/>
            <a:ext cx="5734050" cy="313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 txBox="1"/>
          <p:nvPr>
            <p:ph type="title"/>
          </p:nvPr>
        </p:nvSpPr>
        <p:spPr>
          <a:xfrm>
            <a:off x="1297500" y="393750"/>
            <a:ext cx="7038900" cy="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CREATE AZURE DATA FACTORY</a:t>
            </a:r>
            <a:endParaRPr b="1"/>
          </a:p>
        </p:txBody>
      </p:sp>
      <p:sp>
        <p:nvSpPr>
          <p:cNvPr id="275" name="Google Shape;275;p34"/>
          <p:cNvSpPr txBox="1"/>
          <p:nvPr>
            <p:ph idx="1" type="body"/>
          </p:nvPr>
        </p:nvSpPr>
        <p:spPr>
          <a:xfrm>
            <a:off x="1297500" y="986850"/>
            <a:ext cx="7038900" cy="40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FACTORY CREATED.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3436" y="1381675"/>
            <a:ext cx="5932314" cy="35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/>
          <p:nvPr>
            <p:ph type="title"/>
          </p:nvPr>
        </p:nvSpPr>
        <p:spPr>
          <a:xfrm>
            <a:off x="1297500" y="393750"/>
            <a:ext cx="7038900" cy="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Times New Roman"/>
                <a:ea typeface="Times New Roman"/>
                <a:cs typeface="Times New Roman"/>
                <a:sym typeface="Times New Roman"/>
              </a:rPr>
              <a:t>Azure Databricks Linked Service in ADF</a:t>
            </a:r>
            <a:endParaRPr b="1"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5"/>
          <p:cNvSpPr txBox="1"/>
          <p:nvPr>
            <p:ph idx="1" type="body"/>
          </p:nvPr>
        </p:nvSpPr>
        <p:spPr>
          <a:xfrm>
            <a:off x="1297500" y="1207500"/>
            <a:ext cx="7038900" cy="37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Click Linked services under Connections, then select Add New from the Manage option on the left side.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Select Compute &gt; Azure Databricks and then Continue in the New connected service box.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3200" y="2716875"/>
            <a:ext cx="6432275" cy="205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6"/>
          <p:cNvSpPr txBox="1"/>
          <p:nvPr>
            <p:ph type="title"/>
          </p:nvPr>
        </p:nvSpPr>
        <p:spPr>
          <a:xfrm>
            <a:off x="1297500" y="393750"/>
            <a:ext cx="70389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3000">
                <a:latin typeface="Times New Roman"/>
                <a:ea typeface="Times New Roman"/>
                <a:cs typeface="Times New Roman"/>
                <a:sym typeface="Times New Roman"/>
              </a:rPr>
              <a:t>Azure Databricks Linked Service in ADF</a:t>
            </a:r>
            <a:endParaRPr/>
          </a:p>
        </p:txBody>
      </p:sp>
      <p:sp>
        <p:nvSpPr>
          <p:cNvPr id="289" name="Google Shape;289;p36"/>
          <p:cNvSpPr txBox="1"/>
          <p:nvPr>
            <p:ph idx="1" type="body"/>
          </p:nvPr>
        </p:nvSpPr>
        <p:spPr>
          <a:xfrm>
            <a:off x="1297500" y="1114650"/>
            <a:ext cx="7038900" cy="39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GENERATE ACCESS TOKEN.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6950" y="1637100"/>
            <a:ext cx="5734050" cy="304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"/>
          <p:cNvSpPr txBox="1"/>
          <p:nvPr>
            <p:ph type="title"/>
          </p:nvPr>
        </p:nvSpPr>
        <p:spPr>
          <a:xfrm>
            <a:off x="1297500" y="393750"/>
            <a:ext cx="70389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3000">
                <a:latin typeface="Times New Roman"/>
                <a:ea typeface="Times New Roman"/>
                <a:cs typeface="Times New Roman"/>
                <a:sym typeface="Times New Roman"/>
              </a:rPr>
              <a:t>Azure Databricks Linked Service in ADF</a:t>
            </a:r>
            <a:endParaRPr/>
          </a:p>
        </p:txBody>
      </p:sp>
      <p:sp>
        <p:nvSpPr>
          <p:cNvPr id="296" name="Google Shape;296;p37"/>
          <p:cNvSpPr txBox="1"/>
          <p:nvPr>
            <p:ph idx="1" type="body"/>
          </p:nvPr>
        </p:nvSpPr>
        <p:spPr>
          <a:xfrm>
            <a:off x="1297500" y="1207500"/>
            <a:ext cx="70389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Azure Data Bricks is successfully linked.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925" y="1567550"/>
            <a:ext cx="5734050" cy="32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 txBox="1"/>
          <p:nvPr>
            <p:ph type="title"/>
          </p:nvPr>
        </p:nvSpPr>
        <p:spPr>
          <a:xfrm>
            <a:off x="1297500" y="393750"/>
            <a:ext cx="70389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3000">
                <a:latin typeface="Times New Roman"/>
                <a:ea typeface="Times New Roman"/>
                <a:cs typeface="Times New Roman"/>
                <a:sym typeface="Times New Roman"/>
              </a:rPr>
              <a:t>Azure Databricks Linked Service in ADF</a:t>
            </a:r>
            <a:endParaRPr/>
          </a:p>
        </p:txBody>
      </p:sp>
      <p:sp>
        <p:nvSpPr>
          <p:cNvPr id="303" name="Google Shape;303;p38"/>
          <p:cNvSpPr txBox="1"/>
          <p:nvPr>
            <p:ph idx="1" type="body"/>
          </p:nvPr>
        </p:nvSpPr>
        <p:spPr>
          <a:xfrm>
            <a:off x="1297500" y="1056450"/>
            <a:ext cx="7038900" cy="37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Now create a pipeline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Drag the notebook tab from the Azure Databricks drop down onto the workspace of the pipeline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4" name="Google Shape;30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0775" y="2217625"/>
            <a:ext cx="5734050" cy="24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9"/>
          <p:cNvSpPr txBox="1"/>
          <p:nvPr>
            <p:ph type="title"/>
          </p:nvPr>
        </p:nvSpPr>
        <p:spPr>
          <a:xfrm>
            <a:off x="1297500" y="393750"/>
            <a:ext cx="7038900" cy="6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3000">
                <a:latin typeface="Times New Roman"/>
                <a:ea typeface="Times New Roman"/>
                <a:cs typeface="Times New Roman"/>
                <a:sym typeface="Times New Roman"/>
              </a:rPr>
              <a:t>Azure Databricks Linked Service in ADF</a:t>
            </a:r>
            <a:endParaRPr/>
          </a:p>
        </p:txBody>
      </p:sp>
      <p:sp>
        <p:nvSpPr>
          <p:cNvPr id="310" name="Google Shape;310;p39"/>
          <p:cNvSpPr txBox="1"/>
          <p:nvPr>
            <p:ph idx="1" type="body"/>
          </p:nvPr>
        </p:nvSpPr>
        <p:spPr>
          <a:xfrm>
            <a:off x="1297500" y="1172675"/>
            <a:ext cx="7317600" cy="38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Publish the pipeline and then we can trigger and run the pipeline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Trigger the pipeline and monitor the pipeline run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200" y="2066700"/>
            <a:ext cx="6861750" cy="27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0"/>
          <p:cNvSpPr txBox="1"/>
          <p:nvPr>
            <p:ph type="title"/>
          </p:nvPr>
        </p:nvSpPr>
        <p:spPr>
          <a:xfrm>
            <a:off x="1297500" y="393750"/>
            <a:ext cx="70389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RESULT</a:t>
            </a:r>
            <a:endParaRPr b="1" sz="3000"/>
          </a:p>
        </p:txBody>
      </p:sp>
      <p:sp>
        <p:nvSpPr>
          <p:cNvPr id="317" name="Google Shape;317;p40"/>
          <p:cNvSpPr txBox="1"/>
          <p:nvPr>
            <p:ph idx="1" type="body"/>
          </p:nvPr>
        </p:nvSpPr>
        <p:spPr>
          <a:xfrm>
            <a:off x="1297500" y="1149450"/>
            <a:ext cx="7038900" cy="36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Data Factory has successfully triggered a linked notebook of Data bricks.</a:t>
            </a:r>
            <a:endParaRPr/>
          </a:p>
        </p:txBody>
      </p:sp>
      <p:pic>
        <p:nvPicPr>
          <p:cNvPr id="318" name="Google Shape;31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1000" y="1592125"/>
            <a:ext cx="6432275" cy="31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1"/>
          <p:cNvSpPr txBox="1"/>
          <p:nvPr>
            <p:ph type="title"/>
          </p:nvPr>
        </p:nvSpPr>
        <p:spPr>
          <a:xfrm>
            <a:off x="1297500" y="370525"/>
            <a:ext cx="70389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CONCLUSION</a:t>
            </a:r>
            <a:endParaRPr b="1" sz="3000"/>
          </a:p>
        </p:txBody>
      </p:sp>
      <p:sp>
        <p:nvSpPr>
          <p:cNvPr id="324" name="Google Shape;324;p4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Using Data Factory, I was able to successfully link and trigger an Azure DataBricks notebook.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Azure Data Factory and Azure Data Bricks are related.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PROJECT 1 : CONNECTED VEHICLES</a:t>
            </a:r>
            <a:endParaRPr b="1"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190625"/>
            <a:ext cx="7038900" cy="37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Times New Roman"/>
                <a:ea typeface="Times New Roman"/>
                <a:cs typeface="Times New Roman"/>
                <a:sym typeface="Times New Roman"/>
              </a:rPr>
              <a:t>AIM:  </a:t>
            </a:r>
            <a:r>
              <a:rPr b="1" lang="en" sz="2400">
                <a:latin typeface="Times New Roman"/>
                <a:ea typeface="Times New Roman"/>
                <a:cs typeface="Times New Roman"/>
                <a:sym typeface="Times New Roman"/>
              </a:rPr>
              <a:t>Moving data from Staging to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2400">
                <a:latin typeface="Times New Roman"/>
                <a:ea typeface="Times New Roman"/>
                <a:cs typeface="Times New Roman"/>
                <a:sym typeface="Times New Roman"/>
              </a:rPr>
              <a:t>SQL DB using pipelines.</a:t>
            </a:r>
            <a:endParaRPr b="1"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400">
                <a:latin typeface="Times New Roman"/>
                <a:ea typeface="Times New Roman"/>
                <a:cs typeface="Times New Roman"/>
                <a:sym typeface="Times New Roman"/>
              </a:rPr>
              <a:t>PROJECT OUTLINE:</a:t>
            </a:r>
            <a:endParaRPr b="1"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900"/>
          </a:p>
        </p:txBody>
      </p:sp>
      <p:pic>
        <p:nvPicPr>
          <p:cNvPr id="148" name="Google Shape;148;p15"/>
          <p:cNvPicPr preferRelativeResize="0"/>
          <p:nvPr/>
        </p:nvPicPr>
        <p:blipFill rotWithShape="1">
          <a:blip r:embed="rId3">
            <a:alphaModFix/>
          </a:blip>
          <a:srcRect b="0" l="0" r="0" t="20236"/>
          <a:stretch/>
        </p:blipFill>
        <p:spPr>
          <a:xfrm>
            <a:off x="1704975" y="2921000"/>
            <a:ext cx="5734050" cy="204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REFERENCES</a:t>
            </a:r>
            <a:endParaRPr b="1" sz="3000"/>
          </a:p>
        </p:txBody>
      </p:sp>
      <p:sp>
        <p:nvSpPr>
          <p:cNvPr id="330" name="Google Shape;330;p4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https://docs.microsoft.com/en-us/azure/data-factory/concepts-pipeline-execution-triggers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3"/>
          <p:cNvSpPr txBox="1"/>
          <p:nvPr>
            <p:ph type="title"/>
          </p:nvPr>
        </p:nvSpPr>
        <p:spPr>
          <a:xfrm>
            <a:off x="1297500" y="393750"/>
            <a:ext cx="7038900" cy="8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4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37" name="Google Shape;33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" y="0"/>
            <a:ext cx="9128154" cy="5143501"/>
          </a:xfrm>
          <a:prstGeom prst="rect">
            <a:avLst/>
          </a:prstGeom>
          <a:noFill/>
          <a:ln cap="flat" cmpd="sng" w="1143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OUR TASK</a:t>
            </a:r>
            <a:endParaRPr b="1" sz="3000"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307850"/>
            <a:ext cx="7038900" cy="31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Creating azure data factory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Creating Azure data factory pipeline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Creating blob trigger logic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Creating azure sql server and database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Adding another pipeline to move data from staging to sql database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RESOURCES</a:t>
            </a:r>
            <a:endParaRPr b="1" sz="3000"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97500" y="1238250"/>
            <a:ext cx="7038900" cy="32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To complete this project we need the resources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Azure Data Factory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Azure Storage Account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Azure SQL Database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6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AZURE DATA FACTORY</a:t>
            </a:r>
            <a:endParaRPr b="1" sz="3000"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1297500" y="1047750"/>
            <a:ext cx="7038900" cy="3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Create Azure Data Factory</a:t>
            </a:r>
            <a:endParaRPr sz="2400"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000" y="1873250"/>
            <a:ext cx="5918200" cy="28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AZURE STORAGE ACCOUNT</a:t>
            </a:r>
            <a:endParaRPr b="1" sz="3000"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111250"/>
            <a:ext cx="7038900" cy="3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Create an Azure Storage Account with source container and destination container.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1025" y="2206625"/>
            <a:ext cx="5734050" cy="261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1297500" y="393750"/>
            <a:ext cx="7038900" cy="7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CREATE AZURE DATA FACTORY PIPELINE</a:t>
            </a:r>
            <a:endParaRPr b="1"/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1297500" y="1122425"/>
            <a:ext cx="73386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PIPELINE  CREATED.</a:t>
            </a:r>
            <a:endParaRPr/>
          </a:p>
        </p:txBody>
      </p:sp>
      <p:pic>
        <p:nvPicPr>
          <p:cNvPr id="181" name="Google Shape;1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3775" y="1619250"/>
            <a:ext cx="5734050" cy="313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/>
          <p:nvPr>
            <p:ph type="title"/>
          </p:nvPr>
        </p:nvSpPr>
        <p:spPr>
          <a:xfrm>
            <a:off x="1297500" y="393750"/>
            <a:ext cx="7038900" cy="7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CREATING BLOB TRIGGER</a:t>
            </a:r>
            <a:endParaRPr b="1"/>
          </a:p>
        </p:txBody>
      </p:sp>
      <p:sp>
        <p:nvSpPr>
          <p:cNvPr id="187" name="Google Shape;187;p21"/>
          <p:cNvSpPr txBox="1"/>
          <p:nvPr>
            <p:ph idx="1" type="body"/>
          </p:nvPr>
        </p:nvSpPr>
        <p:spPr>
          <a:xfrm>
            <a:off x="1297500" y="1317625"/>
            <a:ext cx="7038900" cy="31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TRIGGER RUN SUCCESSFUL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t/>
            </a:r>
            <a:endParaRPr/>
          </a:p>
        </p:txBody>
      </p:sp>
      <p:pic>
        <p:nvPicPr>
          <p:cNvPr id="188" name="Google Shape;1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5150" y="1628775"/>
            <a:ext cx="6102351" cy="31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